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77" r:id="rId7"/>
    <p:sldId id="290" r:id="rId8"/>
    <p:sldId id="260" r:id="rId9"/>
    <p:sldId id="263" r:id="rId10"/>
    <p:sldId id="276" r:id="rId11"/>
    <p:sldId id="264" r:id="rId12"/>
    <p:sldId id="265" r:id="rId13"/>
    <p:sldId id="288" r:id="rId14"/>
    <p:sldId id="266" r:id="rId15"/>
    <p:sldId id="267" r:id="rId16"/>
    <p:sldId id="279" r:id="rId17"/>
    <p:sldId id="280" r:id="rId18"/>
    <p:sldId id="278" r:id="rId19"/>
    <p:sldId id="282" r:id="rId20"/>
    <p:sldId id="285" r:id="rId21"/>
    <p:sldId id="286" r:id="rId22"/>
    <p:sldId id="287" r:id="rId23"/>
    <p:sldId id="273" r:id="rId24"/>
    <p:sldId id="289" r:id="rId25"/>
    <p:sldId id="27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Víte, k čemu slouží takový ten papír, který vždy podepisujete před odesláním článku (CTA)?</c:v>
                </c:pt>
              </c:strCache>
            </c:strRef>
          </c:tx>
          <c:explosion val="25"/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3.4</c:v>
                </c:pt>
                <c:pt idx="1">
                  <c:v>13.8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6C8E697-9223-402A-AB6C-8F21F4450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1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92392-6071-460C-B31B-84A3D6DC9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9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DB0E6-B677-4C63-89CC-692A784FC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4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DBE4C-644A-432F-8004-6EE4895B3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9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AE1D-84E1-4F37-9B80-6975962D4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2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ED5AB-FB08-4EA6-AD76-0D27139D1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8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0AB02-7F12-4130-BACB-B8DA8200A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3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5B576-B2E5-4174-A7EB-3C55CE4A9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06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C940-3031-4036-B5E2-E72DE82FF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0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C5AB9-0E74-4201-B8EB-F08184929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9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7CF39-EA0B-4713-A272-5F515B741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2C6FB6A-47FE-4C8C-8B9A-808027D2C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5" r:id="rId2"/>
    <p:sldLayoutId id="2147483771" r:id="rId3"/>
    <p:sldLayoutId id="2147483766" r:id="rId4"/>
    <p:sldLayoutId id="2147483767" r:id="rId5"/>
    <p:sldLayoutId id="2147483768" r:id="rId6"/>
    <p:sldLayoutId id="2147483772" r:id="rId7"/>
    <p:sldLayoutId id="2147483773" r:id="rId8"/>
    <p:sldLayoutId id="2147483774" r:id="rId9"/>
    <p:sldLayoutId id="2147483769" r:id="rId10"/>
    <p:sldLayoutId id="21474837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en-US" smtClean="0"/>
              <a:t>MUDr. Petr Lesný</a:t>
            </a:r>
            <a:endParaRPr lang="en-US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en-US" dirty="0" smtClean="0"/>
              <a:t>Otevřený přístup</a:t>
            </a:r>
            <a:br>
              <a:rPr lang="cs-CZ" altLang="en-US" dirty="0" smtClean="0"/>
            </a:br>
            <a:r>
              <a:rPr lang="cs-CZ" altLang="en-US" dirty="0" smtClean="0"/>
              <a:t>pohled autora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chemeClr val="accent1">
                    <a:lumMod val="75000"/>
                  </a:schemeClr>
                </a:solidFill>
              </a:rPr>
              <a:t>Personalizovaná medicína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Proaktivní hledání přístupu, který maximalizuje pravděpodobnost vyléčení nebo zkvalitnění diagnostiky konkrétního pacienta</a:t>
            </a:r>
          </a:p>
          <a:p>
            <a:pPr eaLnBrk="1" hangingPunct="1"/>
            <a:endParaRPr lang="cs-CZ" smtClean="0"/>
          </a:p>
          <a:p>
            <a:pPr lvl="1" eaLnBrk="1" hangingPunct="1"/>
            <a:r>
              <a:rPr lang="cs-CZ" smtClean="0"/>
              <a:t>Používá nástroje EBM</a:t>
            </a:r>
          </a:p>
          <a:p>
            <a:pPr lvl="1" eaLnBrk="1" hangingPunct="1"/>
            <a:r>
              <a:rPr lang="cs-CZ" smtClean="0"/>
              <a:t>Analyzuje datové soubory včetně negativních respondentů</a:t>
            </a:r>
          </a:p>
          <a:p>
            <a:pPr lvl="1" eaLnBrk="1" hangingPunct="1"/>
            <a:r>
              <a:rPr lang="cs-CZ" smtClean="0"/>
              <a:t>Propojuje genotyp a fenotyp pacienta</a:t>
            </a:r>
          </a:p>
          <a:p>
            <a:pPr lvl="1" eaLnBrk="1" hangingPunct="1"/>
            <a:r>
              <a:rPr lang="cs-CZ" smtClean="0"/>
              <a:t>Vysoká náročnost na zpracování</a:t>
            </a:r>
          </a:p>
          <a:p>
            <a:pPr lvl="1" eaLnBrk="1" hangingPunct="1"/>
            <a:endParaRPr lang="cs-CZ" smtClean="0"/>
          </a:p>
          <a:p>
            <a:pPr eaLnBrk="1" hangingPunct="1"/>
            <a:r>
              <a:rPr lang="cs-CZ" smtClean="0"/>
              <a:t>Zatím pouze koncept…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TEORIE A PRAXE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Medicína založená na zkušenostech</a:t>
            </a:r>
          </a:p>
          <a:p>
            <a:pPr eaLnBrk="1" hangingPunct="1"/>
            <a:r>
              <a:rPr lang="cs-CZ" dirty="0" smtClean="0"/>
              <a:t>Medicína založená na doporučených postupech</a:t>
            </a:r>
          </a:p>
          <a:p>
            <a:pPr eaLnBrk="1" hangingPunct="1"/>
            <a:r>
              <a:rPr lang="cs-CZ" dirty="0" smtClean="0"/>
              <a:t>Medicína založená na ekonomických ukazatelích 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…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Medicína založená na </a:t>
            </a:r>
            <a:r>
              <a:rPr lang="cs-CZ" dirty="0" smtClean="0"/>
              <a:t>abstraktech(</a:t>
            </a:r>
            <a:r>
              <a:rPr lang="cs-CZ" dirty="0" err="1" smtClean="0"/>
              <a:t>Pubmed</a:t>
            </a:r>
            <a:r>
              <a:rPr lang="cs-CZ" dirty="0" smtClean="0"/>
              <a:t>)</a:t>
            </a:r>
          </a:p>
          <a:p>
            <a:pPr eaLnBrk="1" hangingPunct="1"/>
            <a:r>
              <a:rPr lang="cs-CZ" dirty="0" smtClean="0"/>
              <a:t>Medicína nalezená na Google™</a:t>
            </a:r>
            <a:endParaRPr lang="cs-CZ" dirty="0" smtClean="0"/>
          </a:p>
          <a:p>
            <a:pPr eaLnBrk="1" hangingPunct="1"/>
            <a:r>
              <a:rPr lang="cs-CZ" dirty="0" smtClean="0"/>
              <a:t>Medicína založená na náhodě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Nové poznatky v ordinacích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45% české nerecenzované časopisy </a:t>
            </a:r>
          </a:p>
          <a:p>
            <a:pPr eaLnBrk="1" hangingPunct="1"/>
            <a:r>
              <a:rPr lang="cs-CZ" smtClean="0"/>
              <a:t>25% informace získané v osobním kontaktu </a:t>
            </a:r>
          </a:p>
          <a:p>
            <a:pPr eaLnBrk="1" hangingPunct="1"/>
            <a:r>
              <a:rPr lang="cs-CZ" smtClean="0"/>
              <a:t>25% konference a semináře</a:t>
            </a:r>
          </a:p>
          <a:p>
            <a:pPr eaLnBrk="1" hangingPunct="1"/>
            <a:r>
              <a:rPr lang="cs-CZ" smtClean="0"/>
              <a:t>5% vyhledávalo v PubMed</a:t>
            </a:r>
          </a:p>
        </p:txBody>
      </p:sp>
      <p:sp>
        <p:nvSpPr>
          <p:cNvPr id="19460" name="TextovéPole 2"/>
          <p:cNvSpPr txBox="1">
            <a:spLocks noChangeArrowheads="1"/>
          </p:cNvSpPr>
          <p:nvPr/>
        </p:nvSpPr>
        <p:spPr bwMode="auto">
          <a:xfrm>
            <a:off x="4724400" y="6289675"/>
            <a:ext cx="417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20 respondentů v oblasti primární péče</a:t>
            </a: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3581400"/>
            <a:ext cx="4876800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Otevřený přístup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262826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1753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chemeClr val="accent1">
                    <a:lumMod val="75000"/>
                  </a:schemeClr>
                </a:solidFill>
              </a:rPr>
              <a:t>Lékaři prvni linie a lékaři </a:t>
            </a:r>
            <a:br>
              <a:rPr lang="cs-CZ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mtClean="0">
                <a:solidFill>
                  <a:schemeClr val="accent1">
                    <a:lumMod val="75000"/>
                  </a:schemeClr>
                </a:solidFill>
              </a:rPr>
              <a:t>v nemocnicích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Systém zdravotní péče jako filtr </a:t>
            </a:r>
          </a:p>
          <a:p>
            <a:pPr lvl="1" eaLnBrk="1" hangingPunct="1"/>
            <a:r>
              <a:rPr lang="cs-CZ" smtClean="0"/>
              <a:t>Obvodní lékaři</a:t>
            </a:r>
          </a:p>
          <a:p>
            <a:pPr lvl="1" eaLnBrk="1" hangingPunct="1"/>
            <a:r>
              <a:rPr lang="cs-CZ" smtClean="0"/>
              <a:t>Specialisté</a:t>
            </a:r>
          </a:p>
          <a:p>
            <a:pPr lvl="1" eaLnBrk="1" hangingPunct="1"/>
            <a:r>
              <a:rPr lang="cs-CZ" smtClean="0"/>
              <a:t>Malé nemocnice, NZZ</a:t>
            </a:r>
          </a:p>
          <a:p>
            <a:pPr lvl="1" eaLnBrk="1" hangingPunct="1"/>
            <a:r>
              <a:rPr lang="cs-CZ" smtClean="0"/>
              <a:t>Krajské nemocnice</a:t>
            </a:r>
          </a:p>
          <a:p>
            <a:pPr lvl="1" eaLnBrk="1" hangingPunct="1"/>
            <a:r>
              <a:rPr lang="cs-CZ" smtClean="0"/>
              <a:t>Fakultní nemocnice </a:t>
            </a:r>
            <a:br>
              <a:rPr lang="cs-CZ" smtClean="0"/>
            </a:br>
            <a:r>
              <a:rPr lang="cs-CZ" smtClean="0"/>
              <a:t>a specializovaná centra</a:t>
            </a:r>
          </a:p>
          <a:p>
            <a:pPr lvl="1" eaLnBrk="1" hangingPunct="1"/>
            <a:endParaRPr lang="cs-CZ" smtClean="0"/>
          </a:p>
          <a:p>
            <a:pPr eaLnBrk="1" hangingPunct="1"/>
            <a:r>
              <a:rPr lang="cs-CZ" smtClean="0"/>
              <a:t>V průběhu procesu se mění nároky na lékaře i na charakter požadovaných informací</a:t>
            </a:r>
          </a:p>
          <a:p>
            <a:pPr eaLnBrk="1" hangingPunct="1"/>
            <a:endParaRPr lang="cs-CZ" smtClean="0"/>
          </a:p>
        </p:txBody>
      </p:sp>
      <p:sp>
        <p:nvSpPr>
          <p:cNvPr id="20484" name="TextovéPole 2"/>
          <p:cNvSpPr txBox="1">
            <a:spLocks noChangeArrowheads="1"/>
          </p:cNvSpPr>
          <p:nvPr/>
        </p:nvSpPr>
        <p:spPr bwMode="auto">
          <a:xfrm>
            <a:off x="6008688" y="1828800"/>
            <a:ext cx="1069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Rychlost</a:t>
            </a:r>
          </a:p>
        </p:txBody>
      </p:sp>
      <p:sp>
        <p:nvSpPr>
          <p:cNvPr id="4" name="Rovnoramenný trojúhelník 3"/>
          <p:cNvSpPr/>
          <p:nvPr/>
        </p:nvSpPr>
        <p:spPr>
          <a:xfrm rot="10800000">
            <a:off x="6175375" y="2192338"/>
            <a:ext cx="736600" cy="203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Rovnoramenný trojúhelník 6"/>
          <p:cNvSpPr/>
          <p:nvPr/>
        </p:nvSpPr>
        <p:spPr>
          <a:xfrm>
            <a:off x="7054850" y="2198688"/>
            <a:ext cx="738188" cy="20304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487" name="TextovéPole 4"/>
          <p:cNvSpPr txBox="1">
            <a:spLocks noChangeArrowheads="1"/>
          </p:cNvSpPr>
          <p:nvPr/>
        </p:nvSpPr>
        <p:spPr bwMode="auto">
          <a:xfrm>
            <a:off x="6683375" y="4229100"/>
            <a:ext cx="1481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Specializace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chemeClr val="accent1">
                    <a:lumMod val="75000"/>
                  </a:schemeClr>
                </a:solidFill>
              </a:rPr>
              <a:t>Lékaři a knihovna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800" i="1" dirty="0" smtClean="0"/>
              <a:t>“</a:t>
            </a:r>
            <a:r>
              <a:rPr lang="cs-CZ" sz="2800" i="1" dirty="0" err="1" smtClean="0"/>
              <a:t>Today</a:t>
            </a:r>
            <a:r>
              <a:rPr lang="cs-CZ" sz="2800" i="1" dirty="0" smtClean="0"/>
              <a:t>, </a:t>
            </a:r>
            <a:r>
              <a:rPr lang="cs-CZ" sz="2800" i="1" dirty="0" err="1" smtClean="0"/>
              <a:t>the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improvement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of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organizations</a:t>
            </a:r>
            <a:r>
              <a:rPr lang="cs-CZ" sz="2800" i="1" dirty="0" smtClean="0"/>
              <a:t> and </a:t>
            </a:r>
            <a:r>
              <a:rPr lang="cs-CZ" sz="2800" i="1" dirty="0" err="1" smtClean="0"/>
              <a:t>the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information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systems</a:t>
            </a:r>
            <a:r>
              <a:rPr lang="cs-CZ" sz="2800" i="1" dirty="0" smtClean="0"/>
              <a:t> in </a:t>
            </a:r>
            <a:r>
              <a:rPr lang="cs-CZ" sz="2800" i="1" dirty="0" err="1" smtClean="0"/>
              <a:t>them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is</a:t>
            </a:r>
            <a:r>
              <a:rPr lang="cs-CZ" sz="2800" i="1" dirty="0" smtClean="0"/>
              <a:t> not a </a:t>
            </a:r>
            <a:r>
              <a:rPr lang="cs-CZ" sz="2800" i="1" dirty="0" err="1" smtClean="0"/>
              <a:t>matter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of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making</a:t>
            </a:r>
            <a:r>
              <a:rPr lang="cs-CZ" sz="2800" i="1" dirty="0" smtClean="0"/>
              <a:t> more </a:t>
            </a:r>
            <a:r>
              <a:rPr lang="cs-CZ" sz="2800" i="1" dirty="0" err="1" smtClean="0"/>
              <a:t>information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available</a:t>
            </a:r>
            <a:r>
              <a:rPr lang="cs-CZ" sz="2800" i="1" dirty="0" smtClean="0"/>
              <a:t>, but </a:t>
            </a:r>
            <a:r>
              <a:rPr lang="cs-CZ" sz="2800" i="1" dirty="0" err="1" smtClean="0"/>
              <a:t>of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conserving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scarce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human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attention</a:t>
            </a:r>
            <a:r>
              <a:rPr lang="cs-CZ" sz="2800" i="1" dirty="0" smtClean="0"/>
              <a:t> so </a:t>
            </a:r>
            <a:r>
              <a:rPr lang="cs-CZ" sz="2800" i="1" dirty="0" err="1" smtClean="0"/>
              <a:t>that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it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can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focus</a:t>
            </a:r>
            <a:r>
              <a:rPr lang="cs-CZ" sz="2800" i="1" dirty="0" smtClean="0"/>
              <a:t> on </a:t>
            </a:r>
            <a:r>
              <a:rPr lang="cs-CZ" sz="2800" i="1" dirty="0" err="1" smtClean="0"/>
              <a:t>the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information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that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is</a:t>
            </a:r>
            <a:r>
              <a:rPr lang="cs-CZ" sz="2800" i="1" dirty="0" smtClean="0"/>
              <a:t> most </a:t>
            </a:r>
            <a:r>
              <a:rPr lang="cs-CZ" sz="2800" i="1" dirty="0" err="1" smtClean="0"/>
              <a:t>important</a:t>
            </a:r>
            <a:r>
              <a:rPr lang="cs-CZ" sz="2800" i="1" dirty="0" smtClean="0"/>
              <a:t> and most </a:t>
            </a:r>
            <a:r>
              <a:rPr lang="cs-CZ" sz="2800" i="1" dirty="0" err="1" smtClean="0"/>
              <a:t>relevant</a:t>
            </a:r>
            <a:r>
              <a:rPr lang="cs-CZ" sz="2800" i="1" dirty="0" smtClean="0"/>
              <a:t> to </a:t>
            </a:r>
            <a:r>
              <a:rPr lang="cs-CZ" sz="2800" i="1" dirty="0" err="1" smtClean="0"/>
              <a:t>the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decisions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that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have</a:t>
            </a:r>
            <a:r>
              <a:rPr lang="cs-CZ" sz="2800" i="1" dirty="0" smtClean="0"/>
              <a:t> to </a:t>
            </a:r>
            <a:r>
              <a:rPr lang="cs-CZ" sz="2800" i="1" dirty="0" err="1" smtClean="0"/>
              <a:t>be</a:t>
            </a:r>
            <a:r>
              <a:rPr lang="cs-CZ" sz="2800" i="1" dirty="0" smtClean="0"/>
              <a:t> made . . .  </a:t>
            </a:r>
            <a:r>
              <a:rPr lang="cs-CZ" sz="2800" b="1" i="1" dirty="0" err="1" smtClean="0"/>
              <a:t>Information</a:t>
            </a:r>
            <a:r>
              <a:rPr lang="cs-CZ" sz="2800" b="1" i="1" dirty="0" smtClean="0"/>
              <a:t> </a:t>
            </a:r>
            <a:r>
              <a:rPr lang="cs-CZ" sz="2800" b="1" i="1" dirty="0" err="1" smtClean="0"/>
              <a:t>isn’t</a:t>
            </a:r>
            <a:r>
              <a:rPr lang="cs-CZ" sz="2800" b="1" i="1" dirty="0" smtClean="0"/>
              <a:t> </a:t>
            </a:r>
            <a:r>
              <a:rPr lang="cs-CZ" sz="2800" b="1" i="1" dirty="0" err="1" smtClean="0"/>
              <a:t>the</a:t>
            </a:r>
            <a:r>
              <a:rPr lang="cs-CZ" sz="2800" b="1" i="1" dirty="0" smtClean="0"/>
              <a:t> </a:t>
            </a:r>
            <a:r>
              <a:rPr lang="cs-CZ" sz="2800" b="1" i="1" dirty="0" err="1" smtClean="0"/>
              <a:t>scarce</a:t>
            </a:r>
            <a:r>
              <a:rPr lang="cs-CZ" sz="2800" b="1" i="1" dirty="0" smtClean="0"/>
              <a:t> </a:t>
            </a:r>
            <a:r>
              <a:rPr lang="cs-CZ" sz="2800" b="1" i="1" dirty="0" err="1" smtClean="0"/>
              <a:t>resource</a:t>
            </a:r>
            <a:r>
              <a:rPr lang="cs-CZ" sz="2800" b="1" i="1" dirty="0" smtClean="0"/>
              <a:t>; </a:t>
            </a:r>
            <a:r>
              <a:rPr lang="cs-CZ" sz="2800" b="1" i="1" dirty="0" err="1" smtClean="0"/>
              <a:t>human</a:t>
            </a:r>
            <a:r>
              <a:rPr lang="cs-CZ" sz="2800" b="1" i="1" dirty="0" smtClean="0"/>
              <a:t> </a:t>
            </a:r>
            <a:r>
              <a:rPr lang="cs-CZ" sz="2800" b="1" i="1" dirty="0" err="1" smtClean="0"/>
              <a:t>time</a:t>
            </a:r>
            <a:r>
              <a:rPr lang="cs-CZ" sz="2800" b="1" i="1" dirty="0" smtClean="0"/>
              <a:t> and </a:t>
            </a:r>
            <a:r>
              <a:rPr lang="cs-CZ" sz="2800" b="1" i="1" dirty="0" err="1" smtClean="0"/>
              <a:t>attention</a:t>
            </a:r>
            <a:r>
              <a:rPr lang="cs-CZ" sz="2800" b="1" i="1" dirty="0" smtClean="0"/>
              <a:t> </a:t>
            </a:r>
            <a:r>
              <a:rPr lang="cs-CZ" sz="2800" b="1" i="1" dirty="0" err="1" smtClean="0"/>
              <a:t>is</a:t>
            </a:r>
            <a:r>
              <a:rPr lang="cs-CZ" sz="2800" b="1" i="1" dirty="0" smtClean="0"/>
              <a:t> </a:t>
            </a:r>
            <a:r>
              <a:rPr lang="cs-CZ" sz="2800" b="1" i="1" dirty="0" err="1" smtClean="0"/>
              <a:t>the</a:t>
            </a:r>
            <a:r>
              <a:rPr lang="cs-CZ" sz="2800" b="1" i="1" dirty="0" smtClean="0"/>
              <a:t> </a:t>
            </a:r>
            <a:r>
              <a:rPr lang="cs-CZ" sz="2800" b="1" i="1" dirty="0" err="1" smtClean="0"/>
              <a:t>scarce</a:t>
            </a:r>
            <a:r>
              <a:rPr lang="cs-CZ" sz="2800" b="1" i="1" dirty="0" smtClean="0"/>
              <a:t> </a:t>
            </a:r>
            <a:r>
              <a:rPr lang="cs-CZ" sz="2800" b="1" i="1" dirty="0" err="1" smtClean="0"/>
              <a:t>resource</a:t>
            </a:r>
            <a:r>
              <a:rPr lang="cs-CZ" sz="2800" b="1" i="1" dirty="0" smtClean="0"/>
              <a:t>.</a:t>
            </a:r>
            <a:r>
              <a:rPr lang="cs-CZ" sz="2800" i="1" dirty="0" smtClean="0"/>
              <a:t>”  Simon HA.  </a:t>
            </a:r>
            <a:r>
              <a:rPr lang="cs-CZ" sz="2800" i="1" dirty="0" err="1" smtClean="0"/>
              <a:t>The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future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of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information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systems</a:t>
            </a:r>
            <a:r>
              <a:rPr lang="cs-CZ" sz="2800" i="1" dirty="0" smtClean="0"/>
              <a:t>.  </a:t>
            </a:r>
            <a:r>
              <a:rPr lang="cs-CZ" sz="2800" i="1" dirty="0" err="1" smtClean="0"/>
              <a:t>Annals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of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Operations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Research</a:t>
            </a:r>
            <a:r>
              <a:rPr lang="cs-CZ" sz="2800" i="1" dirty="0" smtClean="0"/>
              <a:t>.  1997; 71:3-14.</a:t>
            </a:r>
            <a:endParaRPr lang="cs-CZ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Lékaři a knihovna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Lékaři se s knihovnami setkávají od studia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Zdroj učebnic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Zapůjčení odborné literatury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Rešerše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Zprostředkování odborného článku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Přístup do informačních sítí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NLK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Nemocniční / fakultní knihovny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Online zdroje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Lékařská Knihovna dříve a nyní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555" name="Zástupný symbol pro text 3"/>
          <p:cNvSpPr>
            <a:spLocks noGrp="1"/>
          </p:cNvSpPr>
          <p:nvPr>
            <p:ph type="body" idx="1"/>
          </p:nvPr>
        </p:nvSpPr>
        <p:spPr>
          <a:xfrm>
            <a:off x="425450" y="1722438"/>
            <a:ext cx="4040188" cy="639762"/>
          </a:xfrm>
        </p:spPr>
        <p:txBody>
          <a:bodyPr/>
          <a:lstStyle/>
          <a:p>
            <a:pPr eaLnBrk="1" hangingPunct="1"/>
            <a:r>
              <a:rPr lang="cs-CZ" smtClean="0"/>
              <a:t>Historie</a:t>
            </a:r>
          </a:p>
        </p:txBody>
      </p:sp>
      <p:sp>
        <p:nvSpPr>
          <p:cNvPr id="23556" name="Zástupný symbol pro obsah 4"/>
          <p:cNvSpPr>
            <a:spLocks noGrp="1"/>
          </p:cNvSpPr>
          <p:nvPr>
            <p:ph sz="half" idx="2"/>
          </p:nvPr>
        </p:nvSpPr>
        <p:spPr>
          <a:xfrm>
            <a:off x="425450" y="2438400"/>
            <a:ext cx="4040188" cy="3687763"/>
          </a:xfrm>
        </p:spPr>
        <p:txBody>
          <a:bodyPr/>
          <a:lstStyle/>
          <a:p>
            <a:pPr eaLnBrk="1" hangingPunct="1"/>
            <a:r>
              <a:rPr lang="cs-CZ" smtClean="0"/>
              <a:t>Informace nedostatkové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Univerzální vzdělání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Relativní dostatek času</a:t>
            </a:r>
          </a:p>
          <a:p>
            <a:pPr eaLnBrk="1" hangingPunct="1"/>
            <a:endParaRPr lang="cs-CZ" smtClean="0"/>
          </a:p>
        </p:txBody>
      </p:sp>
      <p:sp>
        <p:nvSpPr>
          <p:cNvPr id="23557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Současnost</a:t>
            </a:r>
          </a:p>
        </p:txBody>
      </p:sp>
      <p:sp>
        <p:nvSpPr>
          <p:cNvPr id="23558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3"/>
          </a:xfrm>
        </p:spPr>
        <p:txBody>
          <a:bodyPr/>
          <a:lstStyle/>
          <a:p>
            <a:pPr eaLnBrk="1" hangingPunct="1"/>
            <a:r>
              <a:rPr lang="cs-CZ" smtClean="0"/>
              <a:t>Informace v nadbytku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Specializace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Nutnost rychlých rozhodnutí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VZDĚLÁVÁNÍ Lékařů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Lékař je povinen se neustále vzdělávat v oboru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Systém celoživotního vzdělávání lékařů akreditovaný ČLK (stavovský předpis číslo 16)</a:t>
            </a:r>
          </a:p>
          <a:p>
            <a:pPr marL="114300" indent="0" eaLnBrk="1" hangingPunct="1">
              <a:buFont typeface="Arial" charset="0"/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 nemocnicích řízeno vnitřními nařízeními</a:t>
            </a:r>
          </a:p>
          <a:p>
            <a:pPr eaLnBrk="1" hangingPunct="1">
              <a:defRPr/>
            </a:pPr>
            <a:r>
              <a:rPr lang="cs-CZ" dirty="0" smtClean="0"/>
              <a:t>Pro </a:t>
            </a:r>
            <a:r>
              <a:rPr lang="cs-CZ" dirty="0" err="1" smtClean="0"/>
              <a:t>samozaměstnané</a:t>
            </a:r>
            <a:r>
              <a:rPr lang="cs-CZ" dirty="0" smtClean="0"/>
              <a:t> – návštěva odborných kursů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Odborné knihy – knihkupectví, internet, zásilková služba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Publikace: Koloběh informací </a:t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 klinické medicíně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7200" y="19812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Základní výzkum</a:t>
            </a:r>
          </a:p>
        </p:txBody>
      </p:sp>
      <p:sp>
        <p:nvSpPr>
          <p:cNvPr id="5" name="Obdélník 4"/>
          <p:cNvSpPr/>
          <p:nvPr/>
        </p:nvSpPr>
        <p:spPr>
          <a:xfrm>
            <a:off x="6324600" y="54102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Léčba pacienta</a:t>
            </a:r>
          </a:p>
        </p:txBody>
      </p:sp>
      <p:sp>
        <p:nvSpPr>
          <p:cNvPr id="6" name="Obdélník 5"/>
          <p:cNvSpPr/>
          <p:nvPr/>
        </p:nvSpPr>
        <p:spPr>
          <a:xfrm>
            <a:off x="6324600" y="36576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Zkušenosti</a:t>
            </a:r>
          </a:p>
        </p:txBody>
      </p:sp>
      <p:sp>
        <p:nvSpPr>
          <p:cNvPr id="7" name="Obdélník 6"/>
          <p:cNvSpPr/>
          <p:nvPr/>
        </p:nvSpPr>
        <p:spPr>
          <a:xfrm>
            <a:off x="457200" y="36576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Klinický (aplikovaný) výzkum</a:t>
            </a:r>
          </a:p>
        </p:txBody>
      </p:sp>
      <p:cxnSp>
        <p:nvCxnSpPr>
          <p:cNvPr id="9" name="Přímá spojnice se šipkou 8"/>
          <p:cNvCxnSpPr/>
          <p:nvPr/>
        </p:nvCxnSpPr>
        <p:spPr>
          <a:xfrm flipH="1" flipV="1">
            <a:off x="2743200" y="4114800"/>
            <a:ext cx="3429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8" name="TextovéPole 9"/>
          <p:cNvSpPr txBox="1">
            <a:spLocks noChangeArrowheads="1"/>
          </p:cNvSpPr>
          <p:nvPr/>
        </p:nvSpPr>
        <p:spPr bwMode="auto">
          <a:xfrm rot="1170138">
            <a:off x="4140200" y="4387850"/>
            <a:ext cx="1223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Kazuistiky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1524000" y="3048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0" name="TextovéPole 12"/>
          <p:cNvSpPr txBox="1">
            <a:spLocks noChangeArrowheads="1"/>
          </p:cNvSpPr>
          <p:nvPr/>
        </p:nvSpPr>
        <p:spPr bwMode="auto">
          <a:xfrm>
            <a:off x="1566863" y="3130550"/>
            <a:ext cx="1185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Publikace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00063" y="54102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Standardy</a:t>
            </a:r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524000" y="4686300"/>
            <a:ext cx="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3" name="TextovéPole 16"/>
          <p:cNvSpPr txBox="1">
            <a:spLocks noChangeArrowheads="1"/>
          </p:cNvSpPr>
          <p:nvPr/>
        </p:nvSpPr>
        <p:spPr bwMode="auto">
          <a:xfrm>
            <a:off x="1589088" y="4787900"/>
            <a:ext cx="16589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Standardizace</a:t>
            </a:r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7391400" y="4686300"/>
            <a:ext cx="0" cy="571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5" name="TextovéPole 19"/>
          <p:cNvSpPr txBox="1">
            <a:spLocks noChangeArrowheads="1"/>
          </p:cNvSpPr>
          <p:nvPr/>
        </p:nvSpPr>
        <p:spPr bwMode="auto">
          <a:xfrm>
            <a:off x="7467600" y="4648200"/>
            <a:ext cx="14192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Výměna zkušeností</a:t>
            </a:r>
          </a:p>
        </p:txBody>
      </p:sp>
      <p:cxnSp>
        <p:nvCxnSpPr>
          <p:cNvPr id="22" name="Přímá spojnice se šipkou 21"/>
          <p:cNvCxnSpPr/>
          <p:nvPr/>
        </p:nvCxnSpPr>
        <p:spPr>
          <a:xfrm>
            <a:off x="2752725" y="5791200"/>
            <a:ext cx="3343275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 flipV="1">
            <a:off x="2819400" y="2590800"/>
            <a:ext cx="32766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8" name="TextovéPole 24"/>
          <p:cNvSpPr txBox="1">
            <a:spLocks noChangeArrowheads="1"/>
          </p:cNvSpPr>
          <p:nvPr/>
        </p:nvSpPr>
        <p:spPr bwMode="auto">
          <a:xfrm rot="1490641">
            <a:off x="3332163" y="3055938"/>
            <a:ext cx="2840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Teze pro základní výzkum</a:t>
            </a:r>
          </a:p>
        </p:txBody>
      </p:sp>
      <p:sp>
        <p:nvSpPr>
          <p:cNvPr id="25619" name="TextovéPole 25"/>
          <p:cNvSpPr txBox="1">
            <a:spLocks noChangeArrowheads="1"/>
          </p:cNvSpPr>
          <p:nvPr/>
        </p:nvSpPr>
        <p:spPr bwMode="auto">
          <a:xfrm>
            <a:off x="3505200" y="5410200"/>
            <a:ext cx="1325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Vzdělávání</a:t>
            </a:r>
          </a:p>
        </p:txBody>
      </p:sp>
      <p:cxnSp>
        <p:nvCxnSpPr>
          <p:cNvPr id="28" name="Přímá spojnice 27"/>
          <p:cNvCxnSpPr/>
          <p:nvPr/>
        </p:nvCxnSpPr>
        <p:spPr>
          <a:xfrm flipV="1">
            <a:off x="2743200" y="3130550"/>
            <a:ext cx="1219200" cy="873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Zakřivená spojnice 7"/>
          <p:cNvCxnSpPr/>
          <p:nvPr/>
        </p:nvCxnSpPr>
        <p:spPr>
          <a:xfrm>
            <a:off x="2286000" y="2133600"/>
            <a:ext cx="609600" cy="304800"/>
          </a:xfrm>
          <a:prstGeom prst="curvedConnector3">
            <a:avLst>
              <a:gd name="adj1" fmla="val 26071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2" name="TextovéPole 2"/>
          <p:cNvSpPr txBox="1">
            <a:spLocks noChangeArrowheads="1"/>
          </p:cNvSpPr>
          <p:nvPr/>
        </p:nvSpPr>
        <p:spPr bwMode="auto">
          <a:xfrm>
            <a:off x="3200400" y="1763713"/>
            <a:ext cx="1684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Šedá literatura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mtClean="0">
                <a:solidFill>
                  <a:schemeClr val="accent1">
                    <a:lumMod val="75000"/>
                  </a:schemeClr>
                </a:solidFill>
              </a:rPr>
              <a:t>Obsah </a:t>
            </a:r>
            <a:endParaRPr lang="en-US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Medicína a informace </a:t>
            </a:r>
          </a:p>
          <a:p>
            <a:pPr eaLnBrk="1" hangingPunct="1"/>
            <a:r>
              <a:rPr lang="cs-CZ" altLang="cs-CZ" dirty="0" smtClean="0"/>
              <a:t>Postřehy z teorie a praxe </a:t>
            </a:r>
          </a:p>
          <a:p>
            <a:pPr eaLnBrk="1" hangingPunct="1"/>
            <a:r>
              <a:rPr lang="cs-CZ" altLang="cs-CZ" dirty="0" smtClean="0"/>
              <a:t>Lékaři a knihovna </a:t>
            </a:r>
          </a:p>
          <a:p>
            <a:pPr eaLnBrk="1" hangingPunct="1"/>
            <a:r>
              <a:rPr lang="cs-CZ" altLang="cs-CZ" dirty="0" smtClean="0"/>
              <a:t>Medicína založená na důkazech a personalizovaná medicína </a:t>
            </a:r>
          </a:p>
          <a:p>
            <a:pPr eaLnBrk="1" hangingPunct="1"/>
            <a:r>
              <a:rPr lang="cs-CZ" altLang="cs-CZ" dirty="0" smtClean="0"/>
              <a:t>Koloběh informací a publikační </a:t>
            </a:r>
            <a:r>
              <a:rPr lang="cs-CZ" altLang="cs-CZ" dirty="0" smtClean="0"/>
              <a:t>aktivita</a:t>
            </a:r>
          </a:p>
          <a:p>
            <a:pPr eaLnBrk="1" hangingPunct="1"/>
            <a:r>
              <a:rPr lang="cs-CZ" altLang="cs-CZ" dirty="0" smtClean="0"/>
              <a:t>Jak do toho zapadá Otevřený přístup (OA)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Závěr a spekulace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Otevřený přístup?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Varianta 1 = vlastní archivace</a:t>
            </a:r>
          </a:p>
          <a:p>
            <a:pPr lvl="1"/>
            <a:r>
              <a:rPr lang="cs-CZ" dirty="0" smtClean="0"/>
              <a:t>Nenáročná – FTP server, HTML stránky</a:t>
            </a:r>
          </a:p>
          <a:p>
            <a:pPr lvl="1"/>
            <a:r>
              <a:rPr lang="cs-CZ" dirty="0" smtClean="0"/>
              <a:t>Sebeprezentace</a:t>
            </a:r>
          </a:p>
          <a:p>
            <a:pPr lvl="1"/>
            <a:r>
              <a:rPr lang="cs-CZ" dirty="0" smtClean="0"/>
              <a:t>Google najde vše – přístupná</a:t>
            </a:r>
          </a:p>
          <a:p>
            <a:endParaRPr lang="cs-CZ" dirty="0"/>
          </a:p>
          <a:p>
            <a:r>
              <a:rPr lang="cs-CZ" dirty="0" smtClean="0"/>
              <a:t>Varianta 2 = Open Access </a:t>
            </a:r>
            <a:r>
              <a:rPr lang="cs-CZ" dirty="0" err="1" smtClean="0"/>
              <a:t>Publishing</a:t>
            </a:r>
            <a:endParaRPr lang="cs-CZ" dirty="0" smtClean="0"/>
          </a:p>
          <a:p>
            <a:pPr lvl="1"/>
            <a:r>
              <a:rPr lang="cs-CZ" dirty="0" smtClean="0"/>
              <a:t>Indexováno v citačních databázích (</a:t>
            </a:r>
            <a:r>
              <a:rPr lang="cs-CZ" dirty="0" err="1" smtClean="0"/>
              <a:t>Pubmed</a:t>
            </a:r>
            <a:r>
              <a:rPr lang="cs-CZ" dirty="0" smtClean="0"/>
              <a:t>, EBSCO)</a:t>
            </a:r>
          </a:p>
          <a:p>
            <a:pPr lvl="1"/>
            <a:r>
              <a:rPr lang="cs-CZ" dirty="0" smtClean="0"/>
              <a:t>Přístup k fulltextům – lepší využitelnost</a:t>
            </a:r>
          </a:p>
          <a:p>
            <a:pPr lvl="1"/>
            <a:r>
              <a:rPr lang="cs-CZ" dirty="0" smtClean="0"/>
              <a:t>Rovnoměrná kvalita prezentací</a:t>
            </a:r>
          </a:p>
          <a:p>
            <a:pPr lvl="1"/>
            <a:endParaRPr lang="cs-CZ" dirty="0" smtClean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914400"/>
            <a:ext cx="666750" cy="104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67200"/>
            <a:ext cx="333375" cy="52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2278652"/>
            <a:ext cx="333375" cy="52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14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Otevřený přístup?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Varianta 1 = vlastní archivace</a:t>
            </a:r>
          </a:p>
          <a:p>
            <a:pPr lvl="1"/>
            <a:r>
              <a:rPr lang="cs-CZ" dirty="0" smtClean="0"/>
              <a:t>Copyright (CTA) – nelze uveřejněné články</a:t>
            </a:r>
          </a:p>
          <a:p>
            <a:pPr lvl="1"/>
            <a:r>
              <a:rPr lang="cs-CZ" dirty="0" smtClean="0"/>
              <a:t>Neměřitelný impakt, obtížná </a:t>
            </a:r>
            <a:r>
              <a:rPr lang="cs-CZ" dirty="0" err="1" smtClean="0"/>
              <a:t>citovatelnost</a:t>
            </a:r>
            <a:endParaRPr lang="cs-CZ" dirty="0" smtClean="0"/>
          </a:p>
          <a:p>
            <a:pPr lvl="1"/>
            <a:r>
              <a:rPr lang="cs-CZ" dirty="0" smtClean="0"/>
              <a:t>Problémy zálohování, vytváření rejstříků apod.? </a:t>
            </a:r>
          </a:p>
          <a:p>
            <a:endParaRPr lang="cs-CZ" dirty="0"/>
          </a:p>
          <a:p>
            <a:r>
              <a:rPr lang="cs-CZ" dirty="0" smtClean="0"/>
              <a:t>Varianta 2 = Open Access </a:t>
            </a:r>
            <a:r>
              <a:rPr lang="cs-CZ" dirty="0" err="1" smtClean="0"/>
              <a:t>Publishing</a:t>
            </a:r>
            <a:endParaRPr lang="cs-CZ" dirty="0" smtClean="0"/>
          </a:p>
          <a:p>
            <a:pPr lvl="1"/>
            <a:r>
              <a:rPr lang="cs-CZ" dirty="0" smtClean="0"/>
              <a:t>Placení – </a:t>
            </a:r>
            <a:r>
              <a:rPr lang="cs-CZ" dirty="0" err="1" smtClean="0"/>
              <a:t>author</a:t>
            </a:r>
            <a:r>
              <a:rPr lang="cs-CZ" dirty="0" smtClean="0"/>
              <a:t> </a:t>
            </a:r>
            <a:r>
              <a:rPr lang="cs-CZ" dirty="0" err="1" smtClean="0"/>
              <a:t>fees</a:t>
            </a:r>
            <a:r>
              <a:rPr lang="cs-CZ" dirty="0" smtClean="0"/>
              <a:t>? Sponzoring?</a:t>
            </a:r>
          </a:p>
          <a:p>
            <a:pPr lvl="1"/>
            <a:r>
              <a:rPr lang="cs-CZ" dirty="0" smtClean="0"/>
              <a:t>Kvalita recenzentů? </a:t>
            </a:r>
          </a:p>
          <a:p>
            <a:pPr lvl="1"/>
            <a:endParaRPr lang="cs-CZ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67200"/>
            <a:ext cx="333375" cy="52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2278652"/>
            <a:ext cx="333375" cy="52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252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Habilitační práce, poster, článek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Potřebuji</a:t>
            </a:r>
          </a:p>
          <a:p>
            <a:pPr lvl="1"/>
            <a:r>
              <a:rPr lang="cs-CZ" dirty="0" smtClean="0"/>
              <a:t>Zpřístupnit veřejnosti, prezentovat, mít někde uložené</a:t>
            </a:r>
          </a:p>
          <a:p>
            <a:pPr lvl="1"/>
            <a:r>
              <a:rPr lang="cs-CZ" dirty="0" smtClean="0"/>
              <a:t>Získávat zpětnou vazbu, vyhledat</a:t>
            </a:r>
          </a:p>
          <a:p>
            <a:pPr lvl="1"/>
            <a:r>
              <a:rPr lang="cs-CZ" dirty="0" smtClean="0"/>
              <a:t>Citovat </a:t>
            </a:r>
          </a:p>
          <a:p>
            <a:endParaRPr lang="cs-CZ" dirty="0" smtClean="0"/>
          </a:p>
          <a:p>
            <a:r>
              <a:rPr lang="cs-CZ" dirty="0" smtClean="0"/>
              <a:t>Společenská potřeba</a:t>
            </a:r>
          </a:p>
          <a:p>
            <a:pPr lvl="1"/>
            <a:r>
              <a:rPr lang="cs-CZ" dirty="0" smtClean="0"/>
              <a:t>Zabránit opisování 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971800"/>
            <a:ext cx="333375" cy="52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691220"/>
            <a:ext cx="333375" cy="52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267200"/>
            <a:ext cx="333375" cy="52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5807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chemeClr val="accent1">
                    <a:lumMod val="75000"/>
                  </a:schemeClr>
                </a:solidFill>
              </a:rPr>
              <a:t>Závěr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Otevřený přístup v biomedicíně je užitečný nástroj; hlavní motivací pro autory bude </a:t>
            </a:r>
            <a:r>
              <a:rPr lang="cs-CZ" dirty="0" err="1" smtClean="0"/>
              <a:t>citovatelnost</a:t>
            </a:r>
            <a:r>
              <a:rPr lang="cs-CZ" dirty="0" smtClean="0"/>
              <a:t> obsahu.</a:t>
            </a:r>
          </a:p>
          <a:p>
            <a:pPr eaLnBrk="1" hangingPunct="1"/>
            <a:r>
              <a:rPr lang="cs-CZ" dirty="0" smtClean="0"/>
              <a:t>Nutnost vytvářet publikace charakteru </a:t>
            </a:r>
            <a:r>
              <a:rPr lang="cs-CZ" b="1" dirty="0" err="1" smtClean="0"/>
              <a:t>J</a:t>
            </a:r>
            <a:r>
              <a:rPr lang="cs-CZ" b="1" baseline="-25000" dirty="0" err="1" smtClean="0"/>
              <a:t>imp</a:t>
            </a:r>
            <a:r>
              <a:rPr lang="cs-CZ" dirty="0" smtClean="0"/>
              <a:t> vede k preferenci impaktovaných časopisů, které OA časopisy teprve dohání.</a:t>
            </a:r>
          </a:p>
          <a:p>
            <a:pPr eaLnBrk="1" hangingPunct="1"/>
            <a:r>
              <a:rPr lang="cs-CZ" dirty="0" smtClean="0"/>
              <a:t>Většina publikujících výzkumníků a lékařů problematice OA a copyrightu nerozumí – berou publikování čistě instrumentálně.</a:t>
            </a:r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Začít s šedou literaturou, přitáhnout lidi na možnost citovat šedou literaturu.</a:t>
            </a:r>
          </a:p>
          <a:p>
            <a:endParaRPr lang="cs-CZ" dirty="0" smtClean="0"/>
          </a:p>
          <a:p>
            <a:r>
              <a:rPr lang="cs-CZ" dirty="0" smtClean="0"/>
              <a:t>Informovat publikující veřejnost o praktických aspektech OA</a:t>
            </a:r>
          </a:p>
          <a:p>
            <a:pPr lvl="1"/>
            <a:r>
              <a:rPr lang="cs-CZ" dirty="0" smtClean="0"/>
              <a:t>Které publikace mají impakt</a:t>
            </a:r>
          </a:p>
          <a:p>
            <a:pPr lvl="1"/>
            <a:r>
              <a:rPr lang="cs-CZ" dirty="0" smtClean="0"/>
              <a:t>Kolik se platí, kdy a komu</a:t>
            </a:r>
          </a:p>
          <a:p>
            <a:pPr lvl="1"/>
            <a:r>
              <a:rPr lang="cs-CZ" dirty="0" smtClean="0"/>
              <a:t>Jaké jsou výhody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3522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955675" y="5656263"/>
            <a:ext cx="7245350" cy="401637"/>
          </a:xfrm>
        </p:spPr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105400"/>
            <a:ext cx="7327900" cy="5222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Děkuji za pozornost </a:t>
            </a:r>
          </a:p>
        </p:txBody>
      </p:sp>
      <p:pic>
        <p:nvPicPr>
          <p:cNvPr id="30724" name="Picture 5" descr="ju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533400"/>
            <a:ext cx="882332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chemeClr val="accent1">
                    <a:lumMod val="75000"/>
                  </a:schemeClr>
                </a:solidFill>
              </a:rPr>
              <a:t>Medicína je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eaLnBrk="1" hangingPunct="1"/>
            <a:r>
              <a:rPr lang="cs-CZ" smtClean="0"/>
              <a:t>Odbornost definovaná teleologicky</a:t>
            </a:r>
            <a:br>
              <a:rPr lang="cs-CZ" smtClean="0"/>
            </a:br>
            <a:r>
              <a:rPr lang="cs-CZ" smtClean="0"/>
              <a:t>… léčba pacientů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b="1" smtClean="0"/>
              <a:t>Umění</a:t>
            </a:r>
          </a:p>
          <a:p>
            <a:pPr lvl="1" eaLnBrk="1" hangingPunct="1"/>
            <a:r>
              <a:rPr lang="cs-CZ" smtClean="0"/>
              <a:t>Chirurgické obory</a:t>
            </a:r>
          </a:p>
          <a:p>
            <a:pPr lvl="1" eaLnBrk="1" hangingPunct="1"/>
            <a:endParaRPr lang="cs-CZ" smtClean="0"/>
          </a:p>
          <a:p>
            <a:pPr eaLnBrk="1" hangingPunct="1"/>
            <a:r>
              <a:rPr lang="cs-CZ" b="1" smtClean="0"/>
              <a:t>Komunikace</a:t>
            </a:r>
          </a:p>
          <a:p>
            <a:pPr lvl="1" eaLnBrk="1" hangingPunct="1"/>
            <a:r>
              <a:rPr lang="cs-CZ" smtClean="0"/>
              <a:t>Psychiatrie</a:t>
            </a:r>
          </a:p>
          <a:p>
            <a:pPr lvl="1" eaLnBrk="1" hangingPunct="1"/>
            <a:endParaRPr lang="cs-CZ" smtClean="0"/>
          </a:p>
          <a:p>
            <a:pPr eaLnBrk="1" hangingPunct="1"/>
            <a:r>
              <a:rPr lang="cs-CZ" b="1" smtClean="0"/>
              <a:t>Práce s informacemi</a:t>
            </a:r>
          </a:p>
          <a:p>
            <a:pPr lvl="1" eaLnBrk="1" hangingPunct="1"/>
            <a:r>
              <a:rPr lang="cs-CZ" smtClean="0"/>
              <a:t>Interní obory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chemeClr val="accent1">
                    <a:lumMod val="75000"/>
                  </a:schemeClr>
                </a:solidFill>
              </a:rPr>
              <a:t>Lékař v prostředí nejistoty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Omezené znalosti </a:t>
            </a:r>
          </a:p>
          <a:p>
            <a:pPr eaLnBrk="1" hangingPunct="1">
              <a:defRPr/>
            </a:pPr>
            <a:r>
              <a:rPr lang="cs-CZ" dirty="0" smtClean="0"/>
              <a:t>Neúplné informace od pacienta</a:t>
            </a:r>
          </a:p>
          <a:p>
            <a:pPr eaLnBrk="1" hangingPunct="1">
              <a:defRPr/>
            </a:pPr>
            <a:r>
              <a:rPr lang="cs-CZ" dirty="0" smtClean="0"/>
              <a:t>Časový tlak </a:t>
            </a:r>
          </a:p>
          <a:p>
            <a:pPr eaLnBrk="1" hangingPunct="1">
              <a:defRPr/>
            </a:pPr>
            <a:r>
              <a:rPr lang="cs-CZ" dirty="0" smtClean="0"/>
              <a:t>Finanční tlaky</a:t>
            </a:r>
          </a:p>
          <a:p>
            <a:pPr eaLnBrk="1" hangingPunct="1">
              <a:defRPr/>
            </a:pPr>
            <a:r>
              <a:rPr lang="cs-CZ" dirty="0" smtClean="0"/>
              <a:t>Omezené prostředky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dirty="0" smtClean="0"/>
              <a:t>Vysoká nejistota</a:t>
            </a:r>
          </a:p>
          <a:p>
            <a:pPr eaLnBrk="1" hangingPunct="1">
              <a:defRPr/>
            </a:pPr>
            <a:r>
              <a:rPr lang="cs-CZ" dirty="0" smtClean="0"/>
              <a:t>Nutnost rychlého rozhodnutí</a:t>
            </a:r>
          </a:p>
          <a:p>
            <a:pPr marL="114300" indent="0" eaLnBrk="1" hangingPunct="1">
              <a:buFont typeface="Arial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Zdroje informací lékaře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Vlastní a sdílené zkušenosti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Doporučené postupy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Externí zdroje informací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Učebnice 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Odborné publikace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Česká periodika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Mezinárodní </a:t>
            </a:r>
            <a:r>
              <a:rPr lang="cs-CZ" dirty="0"/>
              <a:t>periodika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Konference </a:t>
            </a:r>
            <a:r>
              <a:rPr lang="cs-CZ" dirty="0"/>
              <a:t>a semináře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On-line </a:t>
            </a:r>
            <a:r>
              <a:rPr lang="cs-CZ" dirty="0" smtClean="0"/>
              <a:t>zdroje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  <p:sp>
        <p:nvSpPr>
          <p:cNvPr id="2" name="Rovnoramenný trojúhelník 1"/>
          <p:cNvSpPr/>
          <p:nvPr/>
        </p:nvSpPr>
        <p:spPr>
          <a:xfrm>
            <a:off x="4953000" y="3733800"/>
            <a:ext cx="685800" cy="2133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 rot="10800000">
            <a:off x="5830888" y="3787775"/>
            <a:ext cx="685800" cy="2133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318" name="TextovéPole 2"/>
          <p:cNvSpPr txBox="1">
            <a:spLocks noChangeArrowheads="1"/>
          </p:cNvSpPr>
          <p:nvPr/>
        </p:nvSpPr>
        <p:spPr bwMode="auto">
          <a:xfrm>
            <a:off x="4760913" y="5921375"/>
            <a:ext cx="1069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Rychlost</a:t>
            </a:r>
          </a:p>
        </p:txBody>
      </p:sp>
      <p:sp>
        <p:nvSpPr>
          <p:cNvPr id="13319" name="TextovéPole 3"/>
          <p:cNvSpPr txBox="1">
            <a:spLocks noChangeArrowheads="1"/>
          </p:cNvSpPr>
          <p:nvPr/>
        </p:nvSpPr>
        <p:spPr bwMode="auto">
          <a:xfrm>
            <a:off x="5670550" y="3276600"/>
            <a:ext cx="100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Stabilita</a:t>
            </a:r>
          </a:p>
        </p:txBody>
      </p:sp>
      <p:sp>
        <p:nvSpPr>
          <p:cNvPr id="3" name="Obdélník 2"/>
          <p:cNvSpPr/>
          <p:nvPr/>
        </p:nvSpPr>
        <p:spPr>
          <a:xfrm>
            <a:off x="6931088" y="4829851"/>
            <a:ext cx="457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3"/>
          <p:cNvSpPr txBox="1">
            <a:spLocks noChangeArrowheads="1"/>
          </p:cNvSpPr>
          <p:nvPr/>
        </p:nvSpPr>
        <p:spPr bwMode="auto">
          <a:xfrm>
            <a:off x="7388288" y="5105400"/>
            <a:ext cx="10823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/>
              <a:t>Šedá</a:t>
            </a:r>
            <a:br>
              <a:rPr lang="cs-CZ" dirty="0" smtClean="0"/>
            </a:br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931088" y="5637431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chemeClr val="accent1">
                    <a:lumMod val="75000"/>
                  </a:schemeClr>
                </a:solidFill>
              </a:rPr>
              <a:t>PubMed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 současnosti nejvýznamnější zdroj „vědeckých informací“ pro lékaře </a:t>
            </a:r>
          </a:p>
          <a:p>
            <a:pPr lvl="1" eaLnBrk="1" hangingPunct="1"/>
            <a:r>
              <a:rPr lang="cs-CZ" dirty="0" smtClean="0"/>
              <a:t>Synonymum pro rejstřík a vyhledávací systém informací v </a:t>
            </a:r>
            <a:r>
              <a:rPr lang="cs-CZ" dirty="0" smtClean="0"/>
              <a:t>biomedicíně</a:t>
            </a:r>
          </a:p>
          <a:p>
            <a:pPr lvl="1" eaLnBrk="1" hangingPunct="1"/>
            <a:r>
              <a:rPr lang="cs-CZ" dirty="0" smtClean="0"/>
              <a:t>Co není na </a:t>
            </a:r>
            <a:r>
              <a:rPr lang="cs-CZ" dirty="0" err="1" smtClean="0"/>
              <a:t>Pubmedu</a:t>
            </a:r>
            <a:r>
              <a:rPr lang="cs-CZ" dirty="0" smtClean="0"/>
              <a:t>…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Často první (a jediný) vstupní portál pro lékaře</a:t>
            </a:r>
          </a:p>
          <a:p>
            <a:pPr lvl="1" eaLnBrk="1" hangingPunct="1"/>
            <a:r>
              <a:rPr lang="cs-CZ" dirty="0" smtClean="0"/>
              <a:t>Umí ale lékaři formulovat dotazy?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Pro české lékaře (mimo fakultní nemocnice) jsou často dostupné pouze abstrakty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Hledání šedé literatury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Strýček Google najde vše</a:t>
            </a:r>
          </a:p>
          <a:p>
            <a:endParaRPr lang="cs-CZ" dirty="0" smtClean="0"/>
          </a:p>
          <a:p>
            <a:r>
              <a:rPr lang="cs-CZ" dirty="0" smtClean="0"/>
              <a:t>Nerovnoměrná kvalita prezentací</a:t>
            </a:r>
          </a:p>
          <a:p>
            <a:r>
              <a:rPr lang="cs-CZ" dirty="0" smtClean="0"/>
              <a:t>Nejsou metadata – nelze vyhledávat „v abstraktu“, není konvence jmen autorů</a:t>
            </a:r>
          </a:p>
          <a:p>
            <a:endParaRPr lang="cs-CZ" dirty="0"/>
          </a:p>
          <a:p>
            <a:r>
              <a:rPr lang="cs-CZ" dirty="0" smtClean="0"/>
              <a:t>Vysoká tolerance k chybám dotazů</a:t>
            </a:r>
          </a:p>
          <a:p>
            <a:endParaRPr lang="cs-CZ" dirty="0"/>
          </a:p>
          <a:p>
            <a:r>
              <a:rPr lang="cs-CZ" dirty="0" smtClean="0"/>
              <a:t>Vlastní šedá literatura – časem významný zdroj (pokud je dostatečně zálohována)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841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chemeClr val="accent1">
                    <a:lumMod val="75000"/>
                  </a:schemeClr>
                </a:solidFill>
              </a:rPr>
              <a:t>Zkušenosti lékaře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Lékař se učí na pacientech</a:t>
            </a:r>
          </a:p>
          <a:p>
            <a:pPr eaLnBrk="1" hangingPunct="1"/>
            <a:r>
              <a:rPr lang="cs-CZ" smtClean="0"/>
              <a:t>Postupně narůstají </a:t>
            </a:r>
          </a:p>
          <a:p>
            <a:pPr eaLnBrk="1" hangingPunct="1"/>
            <a:r>
              <a:rPr lang="cs-CZ" smtClean="0"/>
              <a:t>Cyklus předávání zkušeností v medicíně</a:t>
            </a:r>
          </a:p>
          <a:p>
            <a:pPr lvl="1" eaLnBrk="1" hangingPunct="1"/>
            <a:r>
              <a:rPr lang="cs-CZ" smtClean="0"/>
              <a:t>Absolvent, předatestační příprava</a:t>
            </a:r>
          </a:p>
          <a:p>
            <a:pPr lvl="1" eaLnBrk="1" hangingPunct="1"/>
            <a:r>
              <a:rPr lang="cs-CZ" smtClean="0"/>
              <a:t>Generační + mezi pracovišti</a:t>
            </a:r>
          </a:p>
          <a:p>
            <a:pPr lvl="1" eaLnBrk="1" hangingPunct="1"/>
            <a:r>
              <a:rPr lang="cs-CZ" smtClean="0"/>
              <a:t>Dnes často přerušený (odchod střední generace)</a:t>
            </a:r>
          </a:p>
          <a:p>
            <a:pPr eaLnBrk="1" hangingPunct="1"/>
            <a:r>
              <a:rPr lang="cs-CZ" smtClean="0"/>
              <a:t>Zkušenosti lékař vyvažuje prací s informacemi</a:t>
            </a:r>
          </a:p>
          <a:p>
            <a:pPr eaLnBrk="1" hangingPunct="1"/>
            <a:endParaRPr lang="cs-CZ" smtClean="0"/>
          </a:p>
        </p:txBody>
      </p:sp>
      <p:sp>
        <p:nvSpPr>
          <p:cNvPr id="2" name="Šipka doprava 1"/>
          <p:cNvSpPr/>
          <p:nvPr/>
        </p:nvSpPr>
        <p:spPr>
          <a:xfrm>
            <a:off x="1447800" y="6172200"/>
            <a:ext cx="6477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1447800" y="4991100"/>
            <a:ext cx="6248400" cy="1181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TextovéPole 4"/>
          <p:cNvSpPr txBox="1">
            <a:spLocks noChangeArrowheads="1"/>
          </p:cNvSpPr>
          <p:nvPr/>
        </p:nvSpPr>
        <p:spPr bwMode="auto">
          <a:xfrm rot="-590667">
            <a:off x="1524000" y="5707063"/>
            <a:ext cx="1300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Zkušenosti</a:t>
            </a:r>
          </a:p>
        </p:txBody>
      </p:sp>
      <p:cxnSp>
        <p:nvCxnSpPr>
          <p:cNvPr id="8" name="Přímá spojnice 7"/>
          <p:cNvCxnSpPr/>
          <p:nvPr/>
        </p:nvCxnSpPr>
        <p:spPr>
          <a:xfrm>
            <a:off x="1501775" y="5257800"/>
            <a:ext cx="6423025" cy="0"/>
          </a:xfrm>
          <a:prstGeom prst="line">
            <a:avLst/>
          </a:prstGeom>
          <a:ln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Šipka dolů 9"/>
          <p:cNvSpPr/>
          <p:nvPr/>
        </p:nvSpPr>
        <p:spPr>
          <a:xfrm rot="10800000">
            <a:off x="2971800" y="5311775"/>
            <a:ext cx="381000" cy="457200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chemeClr val="accent1">
                    <a:lumMod val="75000"/>
                  </a:schemeClr>
                </a:solidFill>
              </a:rPr>
              <a:t>Medicína založená na důkazech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vědomé, zřetelné a soudné používání nejlepších současných důkazů při rozhodování o péči o jednotlivé pacienty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Hierarchie důkazů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Metaanalýzy</a:t>
            </a:r>
            <a:r>
              <a:rPr lang="cs-CZ" dirty="0" smtClean="0"/>
              <a:t> (</a:t>
            </a:r>
            <a:r>
              <a:rPr lang="cs-CZ" dirty="0" err="1" smtClean="0"/>
              <a:t>Cochrane</a:t>
            </a:r>
            <a:r>
              <a:rPr lang="cs-CZ" dirty="0" smtClean="0"/>
              <a:t> apod.)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Randomizované studie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….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Kazuistiky</a:t>
            </a:r>
          </a:p>
        </p:txBody>
      </p:sp>
      <p:sp>
        <p:nvSpPr>
          <p:cNvPr id="2" name="Rovnoramenný trojúhelník 1"/>
          <p:cNvSpPr/>
          <p:nvPr/>
        </p:nvSpPr>
        <p:spPr>
          <a:xfrm rot="10800000">
            <a:off x="5486400" y="3886200"/>
            <a:ext cx="1295400" cy="1676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389" name="TextovéPole 2"/>
          <p:cNvSpPr txBox="1">
            <a:spLocks noChangeArrowheads="1"/>
          </p:cNvSpPr>
          <p:nvPr/>
        </p:nvSpPr>
        <p:spPr bwMode="auto">
          <a:xfrm>
            <a:off x="5624513" y="3449638"/>
            <a:ext cx="1019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Význam</a:t>
            </a:r>
          </a:p>
        </p:txBody>
      </p:sp>
      <p:sp>
        <p:nvSpPr>
          <p:cNvPr id="6" name="Obdélník 5"/>
          <p:cNvSpPr/>
          <p:nvPr/>
        </p:nvSpPr>
        <p:spPr>
          <a:xfrm>
            <a:off x="6931088" y="4724400"/>
            <a:ext cx="457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3"/>
          <p:cNvSpPr txBox="1">
            <a:spLocks noChangeArrowheads="1"/>
          </p:cNvSpPr>
          <p:nvPr/>
        </p:nvSpPr>
        <p:spPr bwMode="auto">
          <a:xfrm>
            <a:off x="7388288" y="4999949"/>
            <a:ext cx="10823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/>
              <a:t>Šedá</a:t>
            </a:r>
            <a:br>
              <a:rPr lang="cs-CZ" dirty="0" smtClean="0"/>
            </a:br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931088" y="553198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550</TotalTime>
  <Words>818</Words>
  <Application>Microsoft Office PowerPoint</Application>
  <PresentationFormat>Předvádění na obrazovce (4:3)</PresentationFormat>
  <Paragraphs>208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Book Antiqua</vt:lpstr>
      <vt:lpstr>Century Gothic</vt:lpstr>
      <vt:lpstr>Calibri</vt:lpstr>
      <vt:lpstr>Wingdings</vt:lpstr>
      <vt:lpstr>Lékárna</vt:lpstr>
      <vt:lpstr>Otevřený přístup pohled autora</vt:lpstr>
      <vt:lpstr>Obsah </vt:lpstr>
      <vt:lpstr>Medicína je</vt:lpstr>
      <vt:lpstr>Lékař v prostředí nejistoty</vt:lpstr>
      <vt:lpstr>Zdroje informací lékaře</vt:lpstr>
      <vt:lpstr>PubMed</vt:lpstr>
      <vt:lpstr>Hledání šedé literatury</vt:lpstr>
      <vt:lpstr>Zkušenosti lékaře</vt:lpstr>
      <vt:lpstr>Medicína založená na důkazech</vt:lpstr>
      <vt:lpstr>Personalizovaná medicína</vt:lpstr>
      <vt:lpstr>TEORIE A PRAXE</vt:lpstr>
      <vt:lpstr>Nové poznatky v ordinacích</vt:lpstr>
      <vt:lpstr>Otevřený přístup</vt:lpstr>
      <vt:lpstr>Lékaři prvni linie a lékaři  v nemocnicích </vt:lpstr>
      <vt:lpstr>Lékaři a knihovna </vt:lpstr>
      <vt:lpstr>Lékaři a knihovna</vt:lpstr>
      <vt:lpstr>Lékařská Knihovna dříve a nyní</vt:lpstr>
      <vt:lpstr>VZDĚLÁVÁNÍ Lékařů</vt:lpstr>
      <vt:lpstr>Publikace: Koloběh informací  v klinické medicíně</vt:lpstr>
      <vt:lpstr>Otevřený přístup?</vt:lpstr>
      <vt:lpstr>Otevřený přístup?</vt:lpstr>
      <vt:lpstr>Habilitační práce, poster, článek</vt:lpstr>
      <vt:lpstr>Závěr</vt:lpstr>
      <vt:lpstr>Doporučení?</vt:lpstr>
      <vt:lpstr>Děkuji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Petr Lesný</dc:creator>
  <cp:lastModifiedBy>Petr Lesný</cp:lastModifiedBy>
  <cp:revision>31</cp:revision>
  <dcterms:created xsi:type="dcterms:W3CDTF">2006-08-07T19:17:58Z</dcterms:created>
  <dcterms:modified xsi:type="dcterms:W3CDTF">2012-10-31T10:28:29Z</dcterms:modified>
</cp:coreProperties>
</file>